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29" autoAdjust="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588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1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77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9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2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1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7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1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9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7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1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7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8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5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5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A11751-D92F-4101-AC3A-45B0FCB5CEF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42FC2F-5A91-4DD2-9B40-5A9E9008B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1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917"/>
            <a:ext cx="12192000" cy="7985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218406" y="1623551"/>
            <a:ext cx="9755187" cy="2766528"/>
          </a:xfrm>
        </p:spPr>
        <p:txBody>
          <a:bodyPr/>
          <a:lstStyle/>
          <a:p>
            <a:r>
              <a:rPr lang="ru-RU" dirty="0" smtClean="0"/>
              <a:t>Как вести себя в толпе?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419959" y="4259533"/>
            <a:ext cx="9755187" cy="116113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Работа ученицы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8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класса </a:t>
            </a:r>
          </a:p>
          <a:p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Плетниковой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дарьи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444" y="381000"/>
            <a:ext cx="10396882" cy="1377596"/>
          </a:xfrm>
        </p:spPr>
        <p:txBody>
          <a:bodyPr>
            <a:normAutofit/>
          </a:bodyPr>
          <a:lstStyle/>
          <a:p>
            <a:r>
              <a:rPr lang="ru-RU" dirty="0" smtClean="0"/>
              <a:t>о чём нужно помнить в толпе: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13619" y="1758596"/>
            <a:ext cx="10394707" cy="3311189"/>
          </a:xfrm>
        </p:spPr>
        <p:txBody>
          <a:bodyPr/>
          <a:lstStyle/>
          <a:p>
            <a:r>
              <a:rPr lang="ru-RU" dirty="0"/>
              <a:t>не пытайтесь идти против толпы</a:t>
            </a:r>
            <a:r>
              <a:rPr lang="ru-RU" dirty="0" smtClean="0"/>
              <a:t>.</a:t>
            </a:r>
          </a:p>
          <a:p>
            <a:r>
              <a:rPr lang="ru-RU" dirty="0"/>
              <a:t>Согните </a:t>
            </a:r>
            <a:r>
              <a:rPr lang="ru-RU" dirty="0" smtClean="0"/>
              <a:t>руки </a:t>
            </a:r>
            <a:r>
              <a:rPr lang="ru-RU" dirty="0"/>
              <a:t>в локтях и прижмите к туловищу — так </a:t>
            </a:r>
            <a:r>
              <a:rPr lang="ru-RU" dirty="0" smtClean="0"/>
              <a:t>вы </a:t>
            </a:r>
            <a:r>
              <a:rPr lang="ru-RU" dirty="0"/>
              <a:t>не </a:t>
            </a:r>
            <a:r>
              <a:rPr lang="ru-RU" dirty="0" smtClean="0"/>
              <a:t>дадите </a:t>
            </a:r>
            <a:r>
              <a:rPr lang="ru-RU" dirty="0"/>
              <a:t>сдавить грудную </a:t>
            </a:r>
            <a:r>
              <a:rPr lang="ru-RU" dirty="0" smtClean="0"/>
              <a:t>клетку, оставляя себе возможность </a:t>
            </a:r>
            <a:r>
              <a:rPr lang="ru-RU" dirty="0"/>
              <a:t>свободно </a:t>
            </a:r>
            <a:r>
              <a:rPr lang="ru-RU" dirty="0" smtClean="0"/>
              <a:t>дышать, и сможете сопротивляться.</a:t>
            </a:r>
          </a:p>
          <a:p>
            <a:r>
              <a:rPr lang="ru-RU" dirty="0"/>
              <a:t>Заходя </a:t>
            </a:r>
            <a:r>
              <a:rPr lang="ru-RU" dirty="0" smtClean="0"/>
              <a:t>с толпой в помещение, </a:t>
            </a:r>
            <a:r>
              <a:rPr lang="ru-RU" dirty="0"/>
              <a:t>запоминайте расположение ближайших выходов.</a:t>
            </a:r>
            <a:endParaRPr lang="ru-RU" dirty="0" smtClean="0"/>
          </a:p>
          <a:p>
            <a:r>
              <a:rPr lang="ru-RU" dirty="0" smtClean="0"/>
              <a:t>Помните! лучше </a:t>
            </a:r>
            <a:r>
              <a:rPr lang="ru-RU" dirty="0"/>
              <a:t>пожертвовать шарфом </a:t>
            </a:r>
            <a:r>
              <a:rPr lang="ru-RU" dirty="0" smtClean="0"/>
              <a:t>или </a:t>
            </a:r>
            <a:r>
              <a:rPr lang="ru-RU" dirty="0"/>
              <a:t>другими </a:t>
            </a:r>
            <a:r>
              <a:rPr lang="ru-RU" dirty="0" smtClean="0"/>
              <a:t>вещами, чем жизнью.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9810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443" y="397042"/>
            <a:ext cx="10396882" cy="1151965"/>
          </a:xfrm>
        </p:spPr>
        <p:txBody>
          <a:bodyPr/>
          <a:lstStyle/>
          <a:p>
            <a:r>
              <a:rPr lang="ru-RU" dirty="0" smtClean="0"/>
              <a:t>Если Вы не один.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13619" y="1421712"/>
            <a:ext cx="4708281" cy="4037115"/>
          </a:xfrm>
        </p:spPr>
        <p:txBody>
          <a:bodyPr>
            <a:normAutofit/>
          </a:bodyPr>
          <a:lstStyle/>
          <a:p>
            <a:r>
              <a:rPr lang="ru-RU" dirty="0" smtClean="0"/>
              <a:t>В случае, Если вы попали в толпу с ребёнком или кем-то </a:t>
            </a:r>
            <a:r>
              <a:rPr lang="ru-RU" dirty="0"/>
              <a:t>меньше вас, Посадите ребёнка на шею, а </a:t>
            </a:r>
            <a:r>
              <a:rPr lang="ru-RU" dirty="0" smtClean="0"/>
              <a:t>вашего спутника ведите </a:t>
            </a:r>
            <a:r>
              <a:rPr lang="ru-RU" dirty="0"/>
              <a:t>перед собой, так </a:t>
            </a:r>
            <a:r>
              <a:rPr lang="ru-RU" dirty="0" smtClean="0"/>
              <a:t>он </a:t>
            </a:r>
            <a:r>
              <a:rPr lang="ru-RU" dirty="0"/>
              <a:t>не получит резкий толчок в </a:t>
            </a:r>
            <a:r>
              <a:rPr lang="ru-RU" dirty="0" smtClean="0"/>
              <a:t>спину. </a:t>
            </a:r>
            <a:r>
              <a:rPr lang="ru-RU" dirty="0"/>
              <a:t>к тому же вы всегда будете держать </a:t>
            </a:r>
            <a:r>
              <a:rPr lang="ru-RU" dirty="0" smtClean="0"/>
              <a:t>его </a:t>
            </a:r>
            <a:r>
              <a:rPr lang="ru-RU" dirty="0"/>
              <a:t>в поле </a:t>
            </a:r>
            <a:r>
              <a:rPr lang="ru-RU" dirty="0" smtClean="0"/>
              <a:t>зрения, что важно, т.к. низкорослого человека проще сбить </a:t>
            </a:r>
            <a:r>
              <a:rPr lang="ru-RU" dirty="0"/>
              <a:t>и </a:t>
            </a:r>
            <a:r>
              <a:rPr lang="ru-RU" dirty="0" smtClean="0"/>
              <a:t>вы в </a:t>
            </a:r>
            <a:r>
              <a:rPr lang="ru-RU" dirty="0"/>
              <a:t>случае падения </a:t>
            </a:r>
            <a:r>
              <a:rPr lang="ru-RU" dirty="0" smtClean="0"/>
              <a:t>сможете ему </a:t>
            </a:r>
            <a:r>
              <a:rPr lang="ru-RU" dirty="0"/>
              <a:t>помочь.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548" y="1860605"/>
            <a:ext cx="9304422" cy="2187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902" y="1387681"/>
            <a:ext cx="4870688" cy="40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9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443" y="364958"/>
            <a:ext cx="10396882" cy="1151965"/>
          </a:xfrm>
        </p:spPr>
        <p:txBody>
          <a:bodyPr/>
          <a:lstStyle/>
          <a:p>
            <a:r>
              <a:rPr lang="ru-RU" dirty="0" smtClean="0"/>
              <a:t>Если вы упали: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11444" y="1299411"/>
            <a:ext cx="9805736" cy="1844843"/>
          </a:xfrm>
        </p:spPr>
        <p:txBody>
          <a:bodyPr/>
          <a:lstStyle/>
          <a:p>
            <a:r>
              <a:rPr lang="ru-RU" dirty="0" smtClean="0"/>
              <a:t>если вы упали следует Свернуться </a:t>
            </a:r>
            <a:r>
              <a:rPr lang="ru-RU" dirty="0"/>
              <a:t>в </a:t>
            </a:r>
            <a:r>
              <a:rPr lang="ru-RU" dirty="0" smtClean="0"/>
              <a:t>клубок и закрыть </a:t>
            </a:r>
            <a:r>
              <a:rPr lang="ru-RU" dirty="0"/>
              <a:t>руками затылок. Не пытайтесь опереться на руки, их могут отдавить </a:t>
            </a:r>
            <a:r>
              <a:rPr lang="ru-RU" dirty="0" smtClean="0"/>
              <a:t>или </a:t>
            </a:r>
            <a:r>
              <a:rPr lang="ru-RU" dirty="0"/>
              <a:t>сломать. Попытайтесь встать, сделав рывок </a:t>
            </a:r>
            <a:r>
              <a:rPr lang="ru-RU" dirty="0" smtClean="0"/>
              <a:t>корпусом, а затем </a:t>
            </a:r>
            <a:r>
              <a:rPr lang="ru-RU" dirty="0" err="1"/>
              <a:t>оперевшись</a:t>
            </a:r>
            <a:r>
              <a:rPr lang="ru-RU" dirty="0"/>
              <a:t> на колено.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68" y="3144253"/>
            <a:ext cx="9807911" cy="23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4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10396882" cy="1151965"/>
          </a:xfrm>
        </p:spPr>
        <p:txBody>
          <a:bodyPr/>
          <a:lstStyle/>
          <a:p>
            <a:r>
              <a:rPr lang="ru-RU" dirty="0" smtClean="0"/>
              <a:t>Советы и напоминания: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7576" y="1532965"/>
            <a:ext cx="10124403" cy="3504256"/>
          </a:xfrm>
        </p:spPr>
        <p:txBody>
          <a:bodyPr>
            <a:normAutofit/>
          </a:bodyPr>
          <a:lstStyle/>
          <a:p>
            <a:r>
              <a:rPr lang="ru-RU" dirty="0"/>
              <a:t>Не смотрите людям в глаза — это может вызвать агрессию в вашу сторону, но и не опускайте взгляд в пол — вы будете выглядеть слабой жертвой. Лучше всего смотреть чуть ниже лица встречных людей, это поможет избежать излишнего внимания к себе и достаточно хорошо ориентироваться в происходящем вокруг</a:t>
            </a:r>
            <a:r>
              <a:rPr lang="ru-RU" dirty="0" smtClean="0"/>
              <a:t>.</a:t>
            </a:r>
          </a:p>
          <a:p>
            <a:r>
              <a:rPr lang="ru-RU" dirty="0"/>
              <a:t>Любой статичный объект в такой ситуации опасен. Избегайте столбов, решеток, перил, любых выступающих предметов</a:t>
            </a:r>
            <a:r>
              <a:rPr lang="ru-RU" dirty="0" smtClean="0"/>
              <a:t>.</a:t>
            </a:r>
          </a:p>
          <a:p>
            <a:r>
              <a:rPr lang="ru-RU" dirty="0"/>
              <a:t>Без </a:t>
            </a:r>
            <a:r>
              <a:rPr lang="ru-RU" dirty="0" smtClean="0"/>
              <a:t>паники. </a:t>
            </a:r>
            <a:r>
              <a:rPr lang="ru-RU" dirty="0"/>
              <a:t>Главное — никогда не теряйте самообладание.</a:t>
            </a:r>
          </a:p>
        </p:txBody>
      </p:sp>
    </p:spTree>
    <p:extLst>
      <p:ext uri="{BB962C8B-B14F-4D97-AF65-F5344CB8AC3E}">
        <p14:creationId xmlns:p14="http://schemas.microsoft.com/office/powerpoint/2010/main" val="1688160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20" y="493483"/>
            <a:ext cx="10396882" cy="2206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 не менее, лучший </a:t>
            </a:r>
            <a:r>
              <a:rPr lang="ru-RU" dirty="0"/>
              <a:t>вариант выпутаться из проблемы – не попадать в неё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54436" y="2554515"/>
            <a:ext cx="1910845" cy="2085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20" y="3157823"/>
            <a:ext cx="7522034" cy="1400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5420" y="2569589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</a:t>
            </a:r>
            <a:r>
              <a:rPr lang="ru-RU" sz="2000" dirty="0" smtClean="0"/>
              <a:t>ак что вспомни Бродского и успокойся: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87454" y="3042404"/>
            <a:ext cx="298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- будучи в комнате один ты находишься в наибольшей безопасности от толпы. Помни об этом.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79617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508" y="358139"/>
            <a:ext cx="10396882" cy="115196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7508" y="1292389"/>
            <a:ext cx="6958239" cy="39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680" y="348481"/>
            <a:ext cx="10396882" cy="1151965"/>
          </a:xfrm>
        </p:spPr>
        <p:txBody>
          <a:bodyPr/>
          <a:lstStyle/>
          <a:p>
            <a:r>
              <a:rPr lang="ru-RU" dirty="0" smtClean="0"/>
              <a:t>Что такое толпа?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67681" y="1314179"/>
            <a:ext cx="9543082" cy="1509869"/>
          </a:xfrm>
        </p:spPr>
        <p:txBody>
          <a:bodyPr>
            <a:normAutofit/>
          </a:bodyPr>
          <a:lstStyle/>
          <a:p>
            <a:r>
              <a:rPr lang="ru-RU" dirty="0"/>
              <a:t>Толпа́ — это бесструктурное скопление людей, лишенных ясно осознаваемой общности целей, но взаимно связанных сходством эмоционального состояния и общим объектом внимания.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80" y="2976903"/>
            <a:ext cx="9543083" cy="20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51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736" y="375834"/>
            <a:ext cx="10396882" cy="1151965"/>
          </a:xfrm>
        </p:spPr>
        <p:txBody>
          <a:bodyPr/>
          <a:lstStyle/>
          <a:p>
            <a:r>
              <a:rPr lang="ru-RU" dirty="0" smtClean="0"/>
              <a:t>Чем опасна толпа?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4736" y="1326012"/>
            <a:ext cx="9308597" cy="153572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Толпа легко поддается на провокации, т.к. подавляет индивидуальность человека. В такой обстановке человек может совершать не свойственные его характеру и </a:t>
            </a:r>
            <a:r>
              <a:rPr lang="ru-RU" dirty="0" smtClean="0"/>
              <a:t>убеждениям действия</a:t>
            </a:r>
            <a:r>
              <a:rPr lang="ru-RU" dirty="0"/>
              <a:t>, которые в дальнейшем не сможет объяснить.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36" y="2861733"/>
            <a:ext cx="9308597" cy="24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15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534" y="381000"/>
            <a:ext cx="10396882" cy="1151965"/>
          </a:xfrm>
        </p:spPr>
        <p:txBody>
          <a:bodyPr/>
          <a:lstStyle/>
          <a:p>
            <a:r>
              <a:rPr lang="ru-RU" dirty="0" smtClean="0"/>
              <a:t>Густав </a:t>
            </a:r>
            <a:r>
              <a:rPr lang="ru-RU" dirty="0" err="1" smtClean="0"/>
              <a:t>Лебон</a:t>
            </a:r>
            <a:r>
              <a:rPr lang="ru-RU" dirty="0" smtClean="0"/>
              <a:t>. Теория толпы.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61534" y="1532965"/>
            <a:ext cx="5308599" cy="33111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Теория толпы - это теория так называемой общности ума. первым теорией толпы в конце XIX </a:t>
            </a:r>
            <a:r>
              <a:rPr lang="ru-RU" dirty="0"/>
              <a:t>– начале XX века </a:t>
            </a:r>
            <a:r>
              <a:rPr lang="ru-RU" dirty="0" smtClean="0"/>
              <a:t>заинтересовался </a:t>
            </a:r>
            <a:r>
              <a:rPr lang="ru-RU" dirty="0"/>
              <a:t>французский социолог Густав </a:t>
            </a:r>
            <a:r>
              <a:rPr lang="ru-RU" dirty="0" err="1" smtClean="0"/>
              <a:t>Лебон</a:t>
            </a:r>
            <a:r>
              <a:rPr lang="ru-RU" dirty="0"/>
              <a:t>. Он </a:t>
            </a:r>
            <a:r>
              <a:rPr lang="ru-RU" dirty="0" smtClean="0"/>
              <a:t>был заинтересован проблемами социологии, к тому же считал</a:t>
            </a:r>
            <a:r>
              <a:rPr lang="ru-RU" dirty="0"/>
              <a:t>, что толпа живёт самостоятельной жизнью</a:t>
            </a:r>
            <a:r>
              <a:rPr lang="ru-RU" dirty="0" smtClean="0"/>
              <a:t>. Так же учёный составил основные характеристики толпы.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244" y="1269493"/>
            <a:ext cx="2873482" cy="38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238" y="495946"/>
            <a:ext cx="10396882" cy="1534333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характеристики толпы, согласно </a:t>
            </a:r>
            <a:r>
              <a:rPr lang="ru-RU" dirty="0" smtClean="0"/>
              <a:t>теории </a:t>
            </a:r>
            <a:r>
              <a:rPr lang="ru-RU" dirty="0" err="1" smtClean="0"/>
              <a:t>Лебона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61413" y="2030279"/>
            <a:ext cx="10394707" cy="27586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толпе </a:t>
            </a:r>
            <a:r>
              <a:rPr lang="ru-RU" dirty="0" smtClean="0"/>
              <a:t>происходит </a:t>
            </a:r>
            <a:r>
              <a:rPr lang="ru-RU" dirty="0"/>
              <a:t>сведение людей к </a:t>
            </a:r>
            <a:r>
              <a:rPr lang="ru-RU" dirty="0" smtClean="0"/>
              <a:t>одному поведению.</a:t>
            </a:r>
          </a:p>
          <a:p>
            <a:r>
              <a:rPr lang="ru-RU" dirty="0"/>
              <a:t>Толпа </a:t>
            </a:r>
            <a:r>
              <a:rPr lang="ru-RU" dirty="0" smtClean="0"/>
              <a:t>интеллектуально ниже </a:t>
            </a:r>
            <a:r>
              <a:rPr lang="ru-RU" dirty="0"/>
              <a:t>составляющих ее индивидов</a:t>
            </a:r>
            <a:r>
              <a:rPr lang="ru-RU" dirty="0" smtClean="0"/>
              <a:t>, </a:t>
            </a:r>
            <a:r>
              <a:rPr lang="ru-RU" dirty="0"/>
              <a:t>склонна к быстрому переключению </a:t>
            </a:r>
            <a:r>
              <a:rPr lang="ru-RU" dirty="0" smtClean="0"/>
              <a:t>внимания и вере в любые слухи.</a:t>
            </a:r>
          </a:p>
          <a:p>
            <a:r>
              <a:rPr lang="ru-RU" dirty="0"/>
              <a:t>Человек в толпе способен совершить любые акты насилия, жестокости, </a:t>
            </a:r>
            <a:r>
              <a:rPr lang="ru-RU" dirty="0" smtClean="0"/>
              <a:t>вандализма.</a:t>
            </a:r>
          </a:p>
          <a:p>
            <a:r>
              <a:rPr lang="ru-RU" dirty="0"/>
              <a:t> Толпа отличается повышенной эмоциональностью и импульсивностью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 же </a:t>
            </a:r>
            <a:r>
              <a:rPr lang="ru-RU" dirty="0" err="1" smtClean="0"/>
              <a:t>Лебон</a:t>
            </a:r>
            <a:r>
              <a:rPr lang="ru-RU" dirty="0" smtClean="0"/>
              <a:t> выделил три </a:t>
            </a:r>
            <a:r>
              <a:rPr lang="ru-RU" dirty="0"/>
              <a:t>фактора</a:t>
            </a:r>
            <a:r>
              <a:rPr lang="ru-RU" dirty="0" smtClean="0"/>
              <a:t>, формирующих </a:t>
            </a:r>
            <a:r>
              <a:rPr lang="ru-RU" dirty="0"/>
              <a:t>указанные свойства </a:t>
            </a:r>
            <a:r>
              <a:rPr lang="ru-RU" dirty="0" smtClean="0"/>
              <a:t>толпы </a:t>
            </a:r>
            <a:r>
              <a:rPr lang="en-US" dirty="0"/>
              <a:t>=</a:t>
            </a:r>
            <a:r>
              <a:rPr lang="en-US" dirty="0" smtClean="0"/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20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413" y="515320"/>
            <a:ext cx="10396882" cy="1486084"/>
          </a:xfrm>
        </p:spPr>
        <p:txBody>
          <a:bodyPr>
            <a:normAutofit fontScale="90000"/>
          </a:bodyPr>
          <a:lstStyle/>
          <a:p>
            <a:r>
              <a:rPr lang="ru-RU" dirty="0"/>
              <a:t>три фактора, </a:t>
            </a:r>
            <a:r>
              <a:rPr lang="ru-RU" dirty="0" smtClean="0"/>
              <a:t>формирующих свойства толпы: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61413" y="2001404"/>
            <a:ext cx="10394707" cy="34539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чувство анонимности, придающее ощущение безнаказанности за содеянное.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Пример:</a:t>
            </a:r>
            <a:r>
              <a:rPr lang="ru-RU" dirty="0"/>
              <a:t> Женщина назовёт депутата </a:t>
            </a:r>
            <a:r>
              <a:rPr lang="ru-RU" dirty="0" smtClean="0"/>
              <a:t>«зажравшейся свиньёй», </a:t>
            </a:r>
            <a:r>
              <a:rPr lang="ru-RU" dirty="0"/>
              <a:t>полагая, что так и останется лишь неизвестной в шляпе с широкими полями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Заражение эмоцией, идеей, стремление одного человека подражать большинству.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Пример:</a:t>
            </a:r>
            <a:r>
              <a:rPr lang="ru-RU" dirty="0" smtClean="0"/>
              <a:t> сосед Пётр Иванович крикнет: «Пожар!» – и все начнут суетиться, даже не видя дыма.</a:t>
            </a:r>
          </a:p>
          <a:p>
            <a:r>
              <a:rPr lang="ru-RU" dirty="0" smtClean="0"/>
              <a:t>Внушаемость. Толпа делит мир только на чёрное и белое, принимая любую информацию либо за абсолютную истину, либо за абсолютное заблуждение.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Пример:</a:t>
            </a:r>
            <a:r>
              <a:rPr lang="ru-RU" dirty="0" smtClean="0"/>
              <a:t> женщина закричит, что молодой человек украл её сумочку и люди вокруг тут же станут стараться поймать его, не убеждаясь, есть ли у него в руках сумка.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002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234448"/>
            <a:ext cx="11887200" cy="9307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700" y="2779811"/>
            <a:ext cx="10396882" cy="1151965"/>
          </a:xfrm>
        </p:spPr>
        <p:txBody>
          <a:bodyPr/>
          <a:lstStyle/>
          <a:p>
            <a:r>
              <a:rPr lang="ru-RU" dirty="0" smtClean="0"/>
              <a:t>Так как же вести себя в толпе?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-5312043" y="1124843"/>
            <a:ext cx="4985806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66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381000"/>
            <a:ext cx="10396882" cy="1377596"/>
          </a:xfrm>
        </p:spPr>
        <p:txBody>
          <a:bodyPr>
            <a:normAutofit/>
          </a:bodyPr>
          <a:lstStyle/>
          <a:p>
            <a:r>
              <a:rPr lang="ru-RU" dirty="0" smtClean="0"/>
              <a:t>Скрытая угроза.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7577" y="1325459"/>
            <a:ext cx="10236698" cy="2364225"/>
          </a:xfrm>
        </p:spPr>
        <p:txBody>
          <a:bodyPr/>
          <a:lstStyle/>
          <a:p>
            <a:r>
              <a:rPr lang="ru-RU" dirty="0" smtClean="0"/>
              <a:t>Мы часто находимся в месте </a:t>
            </a:r>
            <a:r>
              <a:rPr lang="ru-RU" dirty="0"/>
              <a:t>большого скопления людей. Будь то ярмарка, крупный торговый </a:t>
            </a:r>
            <a:r>
              <a:rPr lang="ru-RU" dirty="0" smtClean="0"/>
              <a:t>центр </a:t>
            </a:r>
            <a:r>
              <a:rPr lang="ru-RU" dirty="0"/>
              <a:t>или любое другое мероприятие — большое количество людей в одном месте представляют опасность для себя и для всех вокруг. </a:t>
            </a:r>
            <a:r>
              <a:rPr lang="ru-RU" dirty="0" smtClean="0"/>
              <a:t>Причиной резкой давки </a:t>
            </a:r>
            <a:r>
              <a:rPr lang="ru-RU" dirty="0"/>
              <a:t>может быть внезапно начавшийся дождь, чей-то крик, громкий звук или намеренная провокация. Давка может возникнуть за секунды, и выжить в ней не так просто, как кажется.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3689683"/>
            <a:ext cx="10238874" cy="15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41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443" y="413084"/>
            <a:ext cx="10396882" cy="1151965"/>
          </a:xfrm>
        </p:spPr>
        <p:txBody>
          <a:bodyPr/>
          <a:lstStyle/>
          <a:p>
            <a:r>
              <a:rPr lang="ru-RU" dirty="0" smtClean="0"/>
              <a:t>Первые действия.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11444" y="1341501"/>
            <a:ext cx="10126578" cy="2219846"/>
          </a:xfrm>
        </p:spPr>
        <p:txBody>
          <a:bodyPr/>
          <a:lstStyle/>
          <a:p>
            <a:r>
              <a:rPr lang="ru-RU" dirty="0" smtClean="0"/>
              <a:t>Не </a:t>
            </a:r>
            <a:r>
              <a:rPr lang="ru-RU" dirty="0"/>
              <a:t>теряйте голову, Двигаясь по общему с толпой направлению, оцените ситуацию </a:t>
            </a:r>
            <a:r>
              <a:rPr lang="ru-RU" dirty="0" smtClean="0"/>
              <a:t>вокруг. </a:t>
            </a:r>
            <a:r>
              <a:rPr lang="ru-RU" dirty="0"/>
              <a:t>Если угроза неявная, то, возможно, лучше дать толпе просто пройти вперёд, стараясь при этом сместиться к её краю и таким образом выйти из неё. Наилучшим советом по выходу из толпы является движение вместе с основной массой людей, но при этом постепенно смещаясь по диагонали к краю массовки.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43" y="3364581"/>
            <a:ext cx="9918031" cy="20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3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250</TotalTime>
  <Words>787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Impact</vt:lpstr>
      <vt:lpstr>Главное мероприятие</vt:lpstr>
      <vt:lpstr>Как вести себя в толпе?</vt:lpstr>
      <vt:lpstr>Что такое толпа?</vt:lpstr>
      <vt:lpstr>Чем опасна толпа?</vt:lpstr>
      <vt:lpstr>Густав Лебон. Теория толпы.</vt:lpstr>
      <vt:lpstr>Основные характеристики толпы, согласно теории Лебона:</vt:lpstr>
      <vt:lpstr>три фактора, формирующих свойства толпы:</vt:lpstr>
      <vt:lpstr>Так как же вести себя в толпе?</vt:lpstr>
      <vt:lpstr>Скрытая угроза. </vt:lpstr>
      <vt:lpstr>Первые действия.</vt:lpstr>
      <vt:lpstr>о чём нужно помнить в толпе:</vt:lpstr>
      <vt:lpstr>Если Вы не один.</vt:lpstr>
      <vt:lpstr>Если вы упали:</vt:lpstr>
      <vt:lpstr>Советы и напоминания:</vt:lpstr>
      <vt:lpstr>Тем не менее, лучший вариант выпутаться из проблемы – не попадать в неё.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вести себя в толпе?</dc:title>
  <dc:creator>user</dc:creator>
  <cp:lastModifiedBy>Учитель</cp:lastModifiedBy>
  <cp:revision>27</cp:revision>
  <dcterms:created xsi:type="dcterms:W3CDTF">2018-02-14T18:46:38Z</dcterms:created>
  <dcterms:modified xsi:type="dcterms:W3CDTF">2019-04-30T12:03:13Z</dcterms:modified>
</cp:coreProperties>
</file>